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328" r:id="rId2"/>
    <p:sldId id="329" r:id="rId3"/>
    <p:sldId id="330" r:id="rId4"/>
  </p:sldIdLst>
  <p:sldSz cx="9144000" cy="6858000" type="screen4x3"/>
  <p:notesSz cx="6797675" cy="987266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79" autoAdjust="0"/>
    <p:restoredTop sz="87211" autoAdjust="0"/>
  </p:normalViewPr>
  <p:slideViewPr>
    <p:cSldViewPr>
      <p:cViewPr varScale="1">
        <p:scale>
          <a:sx n="67" d="100"/>
          <a:sy n="67" d="100"/>
        </p:scale>
        <p:origin x="12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A79097A-7723-44F6-B3E0-8036F46988E0}" type="datetimeFigureOut">
              <a:rPr lang="he-IL" smtClean="0"/>
              <a:t>כ"ה/אב/תשע"ט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1275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5B7B287-72AA-40C6-989B-97F5B3C53B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470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כ"ה/אב/תשע"ט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n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he-IL" sz="3200" dirty="0"/>
              <a:t>תכנון ופיתוח קורסי </a:t>
            </a:r>
            <a:r>
              <a:rPr lang="en-US" sz="3200" dirty="0"/>
              <a:t>MOOCS </a:t>
            </a:r>
            <a:r>
              <a:rPr lang="he-IL" sz="3200" dirty="0"/>
              <a:t> למיומנויות הוראה למרצים חדשים במוסדות להשכלה הגבוהה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just"/>
            <a:r>
              <a:rPr lang="he-IL" dirty="0"/>
              <a:t>ועדת השיפוט מצאה את הצעתכם ראויה לזכייה. </a:t>
            </a:r>
            <a:endParaRPr lang="en-US" dirty="0"/>
          </a:p>
          <a:p>
            <a:pPr algn="just"/>
            <a:r>
              <a:rPr lang="he-IL" dirty="0"/>
              <a:t>מנימוקי ועדת השיפוט: "החידוש והיתרון בהצעה זו, הינו בחיבור בין הרכיבים השונים ובהיותה בת ביצוע ובת אימוץ על-ידי מוסדות נוספים".</a:t>
            </a:r>
            <a:endParaRPr lang="en-US" dirty="0"/>
          </a:p>
          <a:p>
            <a:pPr algn="just"/>
            <a:r>
              <a:rPr lang="he-IL" dirty="0"/>
              <a:t>אנו מברכים אתכם על הזכייה בפרויקט הנבחר</a:t>
            </a:r>
            <a:r>
              <a:rPr lang="ar-SA" dirty="0"/>
              <a:t>, </a:t>
            </a:r>
            <a:r>
              <a:rPr lang="he-IL" dirty="0"/>
              <a:t>ומאחלים לכם הצלחה רבה בקידום ושיפור איכות ההוראה והלמידה במוסדכם ובמוסדות ההשכלה הגבוהה ככלל</a:t>
            </a:r>
            <a:r>
              <a:rPr lang="ar-SA" dirty="0"/>
              <a:t>.</a:t>
            </a:r>
            <a:endParaRPr lang="he-IL" dirty="0"/>
          </a:p>
          <a:p>
            <a:pPr marL="0" indent="0" algn="just">
              <a:buNone/>
            </a:pPr>
            <a:endParaRPr lang="he-IL" dirty="0"/>
          </a:p>
          <a:p>
            <a:pPr algn="just"/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4595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he-IL" sz="3200" dirty="0"/>
              <a:t>תכנון ופיתוח קורסי </a:t>
            </a:r>
            <a:r>
              <a:rPr lang="en-US" sz="3200" dirty="0"/>
              <a:t>MOOCS </a:t>
            </a:r>
            <a:r>
              <a:rPr lang="he-IL" sz="3200" dirty="0"/>
              <a:t> למיומנויות הוראה למרצים חדשים במוסדות להשכלה הגבוהה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16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he-IL" b="1" dirty="0"/>
              <a:t>מגישה: פרופ' ניצה דוידוביץ (יו"ר), ראש תחום הערכת איכות וקידום ההוראה, אוניברסיטת אריאל, ראש הפורום לקידום ההוראה בישראל </a:t>
            </a:r>
            <a:endParaRPr lang="en-US" dirty="0"/>
          </a:p>
          <a:p>
            <a:pPr marL="0" indent="0" algn="just">
              <a:buNone/>
            </a:pPr>
            <a:r>
              <a:rPr lang="he-IL" b="1" dirty="0"/>
              <a:t>צוות המחקר:</a:t>
            </a:r>
            <a:r>
              <a:rPr lang="he-IL" dirty="0"/>
              <a:t> פרופ' ניצה דוידוביץ (אוני' אריאל), פרופ' אהרון </a:t>
            </a:r>
            <a:r>
              <a:rPr lang="he-IL" dirty="0" err="1"/>
              <a:t>פלמון</a:t>
            </a:r>
            <a:r>
              <a:rPr lang="he-IL" dirty="0"/>
              <a:t> (האוני' העברית ויו"ר </a:t>
            </a:r>
            <a:r>
              <a:rPr lang="he-IL" dirty="0" err="1"/>
              <a:t>מיט"ל</a:t>
            </a:r>
            <a:r>
              <a:rPr lang="he-IL" dirty="0"/>
              <a:t>) וד"ר אלה בורנשטיין (אוני' תל אביב, ראש היחידה לקידום איכות ההוראה, הפקולטה לרפואה).</a:t>
            </a:r>
            <a:endParaRPr lang="en-US" dirty="0"/>
          </a:p>
          <a:p>
            <a:pPr marL="0" indent="0">
              <a:buNone/>
            </a:pPr>
            <a:endParaRPr lang="he-IL" b="1" dirty="0"/>
          </a:p>
          <a:p>
            <a:pPr marL="0" indent="0">
              <a:buNone/>
            </a:pPr>
            <a:r>
              <a:rPr lang="he-IL" b="1" dirty="0"/>
              <a:t>רציונל </a:t>
            </a:r>
            <a:endParaRPr lang="en-US" dirty="0"/>
          </a:p>
          <a:p>
            <a:pPr marL="0" lvl="0" indent="0">
              <a:buNone/>
            </a:pPr>
            <a:r>
              <a:rPr lang="he-IL" b="1" dirty="0"/>
              <a:t>החידושים בהצעה הנוכחית</a:t>
            </a:r>
            <a:r>
              <a:rPr lang="he-IL" dirty="0"/>
              <a:t>:</a:t>
            </a:r>
            <a:endParaRPr lang="en-US" dirty="0"/>
          </a:p>
          <a:p>
            <a:pPr lvl="0"/>
            <a:r>
              <a:rPr lang="he-IL" dirty="0"/>
              <a:t>הצעת </a:t>
            </a:r>
            <a:r>
              <a:rPr lang="he-IL" b="1" dirty="0"/>
              <a:t>מבנה לימודים שיטתי</a:t>
            </a:r>
            <a:r>
              <a:rPr lang="he-IL" dirty="0"/>
              <a:t> בתחומי התוכן </a:t>
            </a:r>
            <a:r>
              <a:rPr lang="he-IL" b="1" dirty="0"/>
              <a:t>של הכשרה להוראה</a:t>
            </a:r>
            <a:r>
              <a:rPr lang="he-IL" dirty="0"/>
              <a:t> </a:t>
            </a:r>
            <a:r>
              <a:rPr lang="he-IL" b="1" dirty="0"/>
              <a:t>במוסדות אקדמיים</a:t>
            </a:r>
            <a:endParaRPr lang="en-US" dirty="0"/>
          </a:p>
          <a:p>
            <a:pPr lvl="0"/>
            <a:r>
              <a:rPr lang="he-IL" b="1" dirty="0"/>
              <a:t>איגום, שילוב ושותפות בין כוחות מקצועיים בתחום ההדרכה בהוראה האקדמית</a:t>
            </a:r>
            <a:r>
              <a:rPr lang="he-IL" dirty="0"/>
              <a:t> (נציגי מוסדות אקדמיים שונים)</a:t>
            </a:r>
            <a:endParaRPr lang="en-US" dirty="0"/>
          </a:p>
          <a:p>
            <a:pPr lvl="0"/>
            <a:r>
              <a:rPr lang="he-IL" b="1" dirty="0"/>
              <a:t>יצירת סטנדרטיזציה ואיכות בהכשרת מרצים באקדמיה</a:t>
            </a:r>
            <a:endParaRPr lang="en-US" dirty="0"/>
          </a:p>
          <a:p>
            <a:pPr lvl="0"/>
            <a:r>
              <a:rPr lang="he-IL" b="1" dirty="0"/>
              <a:t>מתן מענה לצרכים המיוחדים של ישראל: פרופיל הסטודנט, מדיניות הנגישות</a:t>
            </a:r>
            <a:r>
              <a:rPr lang="he-IL" dirty="0"/>
              <a:t> ועוד.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 </a:t>
            </a:r>
            <a:endParaRPr lang="en-US" dirty="0"/>
          </a:p>
          <a:p>
            <a:pPr marL="0" indent="0">
              <a:buNone/>
            </a:pPr>
            <a:r>
              <a:rPr lang="he-IL" b="1" dirty="0"/>
              <a:t>קהל היעד לקורס: </a:t>
            </a:r>
            <a:endParaRPr lang="en-US" dirty="0"/>
          </a:p>
          <a:p>
            <a:pPr lvl="0"/>
            <a:r>
              <a:rPr lang="he-IL" dirty="0"/>
              <a:t>מרצים חדשים הנקלטים במוסדות להשכלה הגבוהה לסוגיהם.</a:t>
            </a:r>
            <a:endParaRPr lang="en-US" dirty="0"/>
          </a:p>
          <a:p>
            <a:pPr lvl="0"/>
            <a:r>
              <a:rPr lang="he-IL" dirty="0"/>
              <a:t>דוקטורנטים בכל המוסדות להשכלה גבוהה</a:t>
            </a:r>
            <a:endParaRPr lang="en-US" dirty="0"/>
          </a:p>
          <a:p>
            <a:pPr lvl="0"/>
            <a:r>
              <a:rPr lang="he-IL" dirty="0"/>
              <a:t>מתרגלים</a:t>
            </a:r>
            <a:endParaRPr lang="en-US" dirty="0"/>
          </a:p>
          <a:p>
            <a:pPr lvl="0"/>
            <a:r>
              <a:rPr lang="he-IL" dirty="0"/>
              <a:t>מרצים ותיקים המעוניינים לשפר או לחדש את דרכי ההוראה שלהם</a:t>
            </a:r>
            <a:endParaRPr lang="en-US" dirty="0"/>
          </a:p>
          <a:p>
            <a:pPr marL="0" indent="0" algn="just">
              <a:buNone/>
            </a:pPr>
            <a:endParaRPr lang="he-IL" dirty="0"/>
          </a:p>
          <a:p>
            <a:pPr algn="just"/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96413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he-IL" sz="3200" dirty="0"/>
              <a:t>תכנון ופיתוח קורסי </a:t>
            </a:r>
            <a:r>
              <a:rPr lang="en-US" sz="3200" dirty="0"/>
              <a:t>MOOCS </a:t>
            </a:r>
            <a:r>
              <a:rPr lang="he-IL" sz="3200" dirty="0"/>
              <a:t> למיומנויות הוראה למרצים חדשים במוסדות להשכלה הגבוהה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16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he-IL" b="1" dirty="0"/>
              <a:t>מנחי הסדנאות: </a:t>
            </a:r>
          </a:p>
          <a:p>
            <a:pPr algn="just">
              <a:lnSpc>
                <a:spcPct val="200000"/>
              </a:lnSpc>
            </a:pPr>
            <a:r>
              <a:rPr lang="he-IL" dirty="0"/>
              <a:t>ממוסדות אקדמיים שונים</a:t>
            </a:r>
          </a:p>
          <a:p>
            <a:pPr algn="just">
              <a:lnSpc>
                <a:spcPct val="200000"/>
              </a:lnSpc>
            </a:pPr>
            <a:r>
              <a:rPr lang="he-IL" dirty="0"/>
              <a:t>מראשי מרכזי ההוראה או בהמלצתם</a:t>
            </a:r>
          </a:p>
          <a:p>
            <a:pPr algn="just">
              <a:lnSpc>
                <a:spcPct val="200000"/>
              </a:lnSpc>
            </a:pPr>
            <a:r>
              <a:rPr lang="he-IL" dirty="0"/>
              <a:t>מיומנויותיהם והנושאים בהם הם עוסקים</a:t>
            </a:r>
          </a:p>
          <a:p>
            <a:pPr algn="just">
              <a:lnSpc>
                <a:spcPct val="200000"/>
              </a:lnSpc>
            </a:pPr>
            <a:r>
              <a:rPr lang="he-IL" dirty="0"/>
              <a:t>ערכים של שיתוף וקולגיאליות</a:t>
            </a:r>
            <a:endParaRPr lang="en-US" dirty="0"/>
          </a:p>
          <a:p>
            <a:pPr algn="just"/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062373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226</Words>
  <Application>Microsoft Office PowerPoint</Application>
  <PresentationFormat>‫הצגה על המסך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6" baseType="lpstr">
      <vt:lpstr>Arial</vt:lpstr>
      <vt:lpstr>Calibri</vt:lpstr>
      <vt:lpstr>ערכת נושא של Office</vt:lpstr>
      <vt:lpstr>תכנון ופיתוח קורסי MOOCS  למיומנויות הוראה למרצים חדשים במוסדות להשכלה הגבוהה</vt:lpstr>
      <vt:lpstr>תכנון ופיתוח קורסי MOOCS  למיומנויות הוראה למרצים חדשים במוסדות להשכלה הגבוהה</vt:lpstr>
      <vt:lpstr>תכנון ופיתוח קורסי MOOCS  למיומנויות הוראה למרצים חדשים במוסדות להשכלה הגבוהה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פורום המרכזים לקידום ההוראה</dc:title>
  <dc:creator>ניצה דוידוביץ/Davidovich Nitza</dc:creator>
  <cp:lastModifiedBy>ניצה דוידוביץ/Davidovich Nitza</cp:lastModifiedBy>
  <cp:revision>149</cp:revision>
  <cp:lastPrinted>2017-06-06T10:44:07Z</cp:lastPrinted>
  <dcterms:modified xsi:type="dcterms:W3CDTF">2019-08-26T12:21:27Z</dcterms:modified>
</cp:coreProperties>
</file>